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5" r:id="rId5"/>
    <p:sldId id="258" r:id="rId6"/>
    <p:sldId id="271" r:id="rId7"/>
    <p:sldId id="266" r:id="rId8"/>
    <p:sldId id="269" r:id="rId9"/>
    <p:sldId id="273" r:id="rId10"/>
    <p:sldId id="270" r:id="rId11"/>
    <p:sldId id="272" r:id="rId12"/>
    <p:sldId id="274" r:id="rId13"/>
    <p:sldId id="267" r:id="rId14"/>
    <p:sldId id="260" r:id="rId15"/>
    <p:sldId id="261" r:id="rId16"/>
    <p:sldId id="264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>
        <p:scale>
          <a:sx n="121" d="100"/>
          <a:sy n="121" d="100"/>
        </p:scale>
        <p:origin x="-346" y="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93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720000" y="1260000"/>
            <a:ext cx="770364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720000" y="1442160"/>
            <a:ext cx="770364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720000" y="1260000"/>
            <a:ext cx="375912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67400" y="1260000"/>
            <a:ext cx="375912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720000" y="1442160"/>
            <a:ext cx="375912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67400" y="1442160"/>
            <a:ext cx="375912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720000" y="1260000"/>
            <a:ext cx="248040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324960" y="1260000"/>
            <a:ext cx="248040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5929560" y="1260000"/>
            <a:ext cx="248040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720000" y="1442160"/>
            <a:ext cx="248040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324960" y="1442160"/>
            <a:ext cx="248040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5929560" y="1442160"/>
            <a:ext cx="248040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720000" y="1053000"/>
            <a:ext cx="7703640" cy="76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720000" y="1260000"/>
            <a:ext cx="77036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720000" y="1260000"/>
            <a:ext cx="375912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67400" y="1260000"/>
            <a:ext cx="375912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720000" y="61128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720000" y="1260000"/>
            <a:ext cx="375912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67400" y="1260000"/>
            <a:ext cx="375912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720000" y="1442160"/>
            <a:ext cx="375912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720000" y="1053000"/>
            <a:ext cx="7703640" cy="76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720000" y="1260000"/>
            <a:ext cx="375912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67400" y="1260000"/>
            <a:ext cx="375912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67400" y="1442160"/>
            <a:ext cx="375912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720000" y="1260000"/>
            <a:ext cx="375912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67400" y="1260000"/>
            <a:ext cx="375912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720000" y="1442160"/>
            <a:ext cx="770364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720000" y="1260000"/>
            <a:ext cx="770364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720000" y="1442160"/>
            <a:ext cx="770364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720000" y="1260000"/>
            <a:ext cx="375912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67400" y="1260000"/>
            <a:ext cx="375912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720000" y="1442160"/>
            <a:ext cx="375912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67400" y="1442160"/>
            <a:ext cx="375912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720000" y="1260000"/>
            <a:ext cx="248040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324960" y="1260000"/>
            <a:ext cx="248040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5929560" y="1260000"/>
            <a:ext cx="248040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720000" y="1442160"/>
            <a:ext cx="248040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324960" y="1442160"/>
            <a:ext cx="248040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5929560" y="1442160"/>
            <a:ext cx="248040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720000" y="1260000"/>
            <a:ext cx="770364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720000" y="1260000"/>
            <a:ext cx="375912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67400" y="1260000"/>
            <a:ext cx="375912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720000" y="611280"/>
            <a:ext cx="770364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720000" y="1260000"/>
            <a:ext cx="375912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67400" y="1260000"/>
            <a:ext cx="375912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720000" y="1442160"/>
            <a:ext cx="375912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720000" y="1260000"/>
            <a:ext cx="3759120" cy="34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67400" y="1260000"/>
            <a:ext cx="375912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67400" y="1442160"/>
            <a:ext cx="375912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720000" y="1260000"/>
            <a:ext cx="375912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67400" y="1260000"/>
            <a:ext cx="375912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720000" y="1442160"/>
            <a:ext cx="7703640" cy="165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;p4"/>
          <p:cNvSpPr/>
          <p:nvPr/>
        </p:nvSpPr>
        <p:spPr>
          <a:xfrm>
            <a:off x="457200" y="343080"/>
            <a:ext cx="8229240" cy="4457520"/>
          </a:xfrm>
          <a:prstGeom prst="rect">
            <a:avLst/>
          </a:prstGeom>
          <a:solidFill>
            <a:schemeClr val="dk2"/>
          </a:solidFill>
          <a:ln w="0">
            <a:noFill/>
          </a:ln>
          <a:effectLst>
            <a:outerShdw blurRad="57240" dist="19080" dir="5400000" algn="bl" rotWithShape="0">
              <a:schemeClr val="dk1">
                <a:alpha val="5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720000" y="1260000"/>
            <a:ext cx="7703640" cy="348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154;p23"/>
          <p:cNvSpPr/>
          <p:nvPr/>
        </p:nvSpPr>
        <p:spPr>
          <a:xfrm>
            <a:off x="457200" y="343080"/>
            <a:ext cx="8229240" cy="4457520"/>
          </a:xfrm>
          <a:prstGeom prst="rect">
            <a:avLst/>
          </a:prstGeom>
          <a:solidFill>
            <a:schemeClr val="dk2"/>
          </a:solidFill>
          <a:ln w="0">
            <a:noFill/>
          </a:ln>
          <a:effectLst>
            <a:outerShdw blurRad="57240" dist="19080" dir="5400000" algn="bl" rotWithShape="0">
              <a:schemeClr val="dk1">
                <a:alpha val="5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bdivs.ucoz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nroiva@mail.ru" TargetMode="Externa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843808" y="2643760"/>
            <a:ext cx="3574016" cy="936104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социальный проект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«НИЖЕГОРОДЦЫ – ГЕРОИ СОВРЕМЕННОСТИ»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title"/>
          </p:nvPr>
        </p:nvSpPr>
        <p:spPr>
          <a:xfrm>
            <a:off x="2627784" y="555526"/>
            <a:ext cx="4176464" cy="2088232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региональная общественная организация Общероссийской общественной организации инвалидов боевых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военной службы</a:t>
            </a:r>
            <a:endParaRPr lang="ru-RU" sz="1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2843808" y="3579862"/>
            <a:ext cx="35917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" name="Google Shape;232;p28"/>
          <p:cNvPicPr/>
          <p:nvPr/>
        </p:nvPicPr>
        <p:blipFill>
          <a:blip r:embed="rId2"/>
          <a:stretch/>
        </p:blipFill>
        <p:spPr>
          <a:xfrm>
            <a:off x="470520" y="4401000"/>
            <a:ext cx="1128600" cy="38556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56" y="699542"/>
            <a:ext cx="1559339" cy="36724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9543"/>
            <a:ext cx="2088232" cy="36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248;p30"/>
          <p:cNvPicPr/>
          <p:nvPr/>
        </p:nvPicPr>
        <p:blipFill>
          <a:blip r:embed="rId2"/>
          <a:stretch/>
        </p:blipFill>
        <p:spPr>
          <a:xfrm>
            <a:off x="470520" y="4401000"/>
            <a:ext cx="1128600" cy="38556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43558"/>
            <a:ext cx="3621021" cy="27157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43558"/>
            <a:ext cx="3618295" cy="27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8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248;p30"/>
          <p:cNvPicPr/>
          <p:nvPr/>
        </p:nvPicPr>
        <p:blipFill>
          <a:blip r:embed="rId2"/>
          <a:stretch/>
        </p:blipFill>
        <p:spPr>
          <a:xfrm>
            <a:off x="470520" y="4401000"/>
            <a:ext cx="1128600" cy="38556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62" y="1559455"/>
            <a:ext cx="4971562" cy="2796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748" y="537500"/>
            <a:ext cx="58921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автора сборника с учащимися школ города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часовыми Поста № 1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Вечного огня Нижегородского кремля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 idx="4294967295"/>
          </p:nvPr>
        </p:nvSpPr>
        <p:spPr>
          <a:xfrm>
            <a:off x="763176" y="1347614"/>
            <a:ext cx="3592800" cy="454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1" strike="noStrike" spc="-1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Средства субсидии</a:t>
            </a:r>
            <a:endParaRPr lang="ru-RU" sz="1600" b="0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subTitle" idx="4294967295"/>
          </p:nvPr>
        </p:nvSpPr>
        <p:spPr>
          <a:xfrm>
            <a:off x="724049" y="1851670"/>
            <a:ext cx="7027248" cy="2285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проекта всего было выделено 499 564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запланировано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потратить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000 рублей (36%)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команды и исполнителей мероприятий проекта;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864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(8%)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фонды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- 80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000 рублей (16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 - печать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сборника;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- 70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000 (14%)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- 102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(20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проведение и обеспечение проведения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25 300 рублей (6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офисные расходы.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расходы проведены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утвержденной сметы.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17" name="Google Shape;282;p32"/>
          <p:cNvPicPr/>
          <p:nvPr/>
        </p:nvPicPr>
        <p:blipFill>
          <a:blip r:embed="rId2"/>
          <a:stretch/>
        </p:blipFill>
        <p:spPr>
          <a:xfrm>
            <a:off x="470520" y="4401000"/>
            <a:ext cx="1128600" cy="38556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 txBox="1">
            <a:spLocks/>
          </p:cNvSpPr>
          <p:nvPr/>
        </p:nvSpPr>
        <p:spPr>
          <a:xfrm>
            <a:off x="611560" y="627535"/>
            <a:ext cx="7632848" cy="504056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tabLst>
                <a:tab pos="0" algn="l"/>
              </a:tabLst>
            </a:pPr>
            <a:r>
              <a:rPr lang="ru-RU" b="1" kern="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проекта</a:t>
            </a:r>
            <a:endParaRPr lang="ru-RU" kern="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2"/>
          <p:cNvSpPr>
            <a:spLocks noGrp="1"/>
          </p:cNvSpPr>
          <p:nvPr>
            <p:ph type="subTitle" idx="4294967295"/>
          </p:nvPr>
        </p:nvSpPr>
        <p:spPr>
          <a:xfrm>
            <a:off x="827584" y="555526"/>
            <a:ext cx="3661920" cy="454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600" b="1" strike="noStrike" spc="-1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Собственный вклад</a:t>
            </a:r>
            <a:endParaRPr lang="ru-RU" sz="1600" b="0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subTitle" idx="4294967295"/>
          </p:nvPr>
        </p:nvSpPr>
        <p:spPr>
          <a:xfrm>
            <a:off x="827584" y="1131590"/>
            <a:ext cx="7560840" cy="2592288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дополнение к выделенным средствам из городского бюджета, организация использовала собственные ресурсы,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финансовые. Они составили: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107 672 рубля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труда;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10 000 рублей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ГСМ;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20 000 рублей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офисного помещения;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- 45 000 рублей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транспорт;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- 8 000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привлеченных средств соответствует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запланированному и составляет 190 672 рубля.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7" name="Google Shape;282;p32"/>
          <p:cNvPicPr/>
          <p:nvPr/>
        </p:nvPicPr>
        <p:blipFill>
          <a:blip r:embed="rId2"/>
          <a:stretch/>
        </p:blipFill>
        <p:spPr>
          <a:xfrm>
            <a:off x="470520" y="4401000"/>
            <a:ext cx="1128600" cy="385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8"/>
          <p:cNvSpPr>
            <a:spLocks noGrp="1"/>
          </p:cNvSpPr>
          <p:nvPr>
            <p:ph type="subTitle"/>
          </p:nvPr>
        </p:nvSpPr>
        <p:spPr>
          <a:xfrm>
            <a:off x="1206026" y="3264647"/>
            <a:ext cx="1778760" cy="110917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о проекте на ресурсах организации (сайт)</a:t>
            </a: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ru-RU" sz="12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strike="noStrike" spc="-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http://www.veteran-nn.ru/</a:t>
            </a:r>
            <a:endParaRPr lang="ru-RU" sz="1200" b="1" strike="noStrike" spc="-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8" name="Google Shape;307;p33"/>
          <p:cNvPicPr/>
          <p:nvPr/>
        </p:nvPicPr>
        <p:blipFill>
          <a:blip r:embed="rId2"/>
          <a:stretch/>
        </p:blipFill>
        <p:spPr>
          <a:xfrm>
            <a:off x="848962" y="4373817"/>
            <a:ext cx="1128600" cy="385560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98442" y="1156516"/>
            <a:ext cx="5472608" cy="303736"/>
          </a:xfrm>
        </p:spPr>
        <p:txBody>
          <a:bodyPr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осуществлялось  по нескольким направлениям.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PlaceHolder 8"/>
          <p:cNvSpPr txBox="1">
            <a:spLocks/>
          </p:cNvSpPr>
          <p:nvPr/>
        </p:nvSpPr>
        <p:spPr>
          <a:xfrm>
            <a:off x="1206026" y="1824487"/>
            <a:ext cx="1778760" cy="74052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>
              <a:tabLst>
                <a:tab pos="0" algn="l"/>
              </a:tabLst>
            </a:pPr>
            <a:endParaRPr lang="ru-RU" sz="700" kern="0" spc="-1" dirty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28" y="2041579"/>
            <a:ext cx="2011437" cy="1079052"/>
          </a:xfrm>
          <a:prstGeom prst="rect">
            <a:avLst/>
          </a:prstGeom>
        </p:spPr>
      </p:pic>
      <p:sp>
        <p:nvSpPr>
          <p:cNvPr id="35" name="PlaceHolder 6"/>
          <p:cNvSpPr txBox="1">
            <a:spLocks/>
          </p:cNvSpPr>
          <p:nvPr/>
        </p:nvSpPr>
        <p:spPr>
          <a:xfrm>
            <a:off x="1065102" y="1541935"/>
            <a:ext cx="2173765" cy="411596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ru-RU" sz="1400" b="1" kern="0" spc="-1" dirty="0" smtClean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sz="1400" b="1" kern="0" spc="-1" dirty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b="1" kern="0" spc="-1" dirty="0" smtClean="0">
                <a:solidFill>
                  <a:srgbClr val="35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аправление</a:t>
            </a:r>
            <a:endParaRPr lang="ru-RU" sz="1400" kern="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Заголовок 7"/>
          <p:cNvSpPr txBox="1">
            <a:spLocks/>
          </p:cNvSpPr>
          <p:nvPr/>
        </p:nvSpPr>
        <p:spPr>
          <a:xfrm>
            <a:off x="582926" y="555526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</a:t>
            </a:r>
          </a:p>
          <a:p>
            <a:pPr algn="ctr"/>
            <a:endParaRPr lang="ru-RU" b="1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PlaceHolder 6"/>
          <p:cNvSpPr txBox="1">
            <a:spLocks/>
          </p:cNvSpPr>
          <p:nvPr/>
        </p:nvSpPr>
        <p:spPr>
          <a:xfrm>
            <a:off x="3347872" y="1536457"/>
            <a:ext cx="2173765" cy="411596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направление</a:t>
            </a:r>
          </a:p>
          <a:p>
            <a:pPr algn="ctr">
              <a:tabLst>
                <a:tab pos="0" algn="l"/>
              </a:tabLst>
            </a:pPr>
            <a:endParaRPr lang="ru-RU" sz="1400" b="1" kern="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PlaceHolder 6"/>
          <p:cNvSpPr txBox="1">
            <a:spLocks/>
          </p:cNvSpPr>
          <p:nvPr/>
        </p:nvSpPr>
        <p:spPr>
          <a:xfrm>
            <a:off x="5745622" y="1541935"/>
            <a:ext cx="2173765" cy="411596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</a:p>
          <a:p>
            <a:pPr algn="ctr">
              <a:tabLst>
                <a:tab pos="0" algn="l"/>
              </a:tabLst>
            </a:pPr>
            <a:endParaRPr lang="ru-RU" sz="1400" b="1" kern="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PlaceHolder 8"/>
          <p:cNvSpPr txBox="1">
            <a:spLocks/>
          </p:cNvSpPr>
          <p:nvPr/>
        </p:nvSpPr>
        <p:spPr>
          <a:xfrm>
            <a:off x="3654298" y="3264647"/>
            <a:ext cx="1778760" cy="110917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 реализуемом проекте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https://vestinn.ru/news/vesti/225932/</a:t>
            </a:r>
            <a:endParaRPr lang="ru-RU" sz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laceHolder 8"/>
          <p:cNvSpPr txBox="1">
            <a:spLocks/>
          </p:cNvSpPr>
          <p:nvPr/>
        </p:nvSpPr>
        <p:spPr>
          <a:xfrm>
            <a:off x="6030562" y="3264647"/>
            <a:ext cx="1778760" cy="110917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о проекте  в социальных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сетях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98" y="2020331"/>
            <a:ext cx="1440160" cy="12280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0" y="1948053"/>
            <a:ext cx="1097074" cy="1300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347;p36"/>
          <p:cNvPicPr/>
          <p:nvPr/>
        </p:nvPicPr>
        <p:blipFill>
          <a:blip r:embed="rId2"/>
          <a:stretch/>
        </p:blipFill>
        <p:spPr>
          <a:xfrm>
            <a:off x="470520" y="4401000"/>
            <a:ext cx="1128600" cy="385560"/>
          </a:xfrm>
          <a:prstGeom prst="rect">
            <a:avLst/>
          </a:prstGeom>
          <a:ln w="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90995" y="2427738"/>
            <a:ext cx="32435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cap="all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НИЖЕГОРОДСКАЯ </a:t>
            </a:r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РЕГИОНАЛЬНАЯ</a:t>
            </a:r>
          </a:p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200" b="1" cap="all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ОБЩЕСТВЕННАЯ ОРГАНИЗАЦИЯ </a:t>
            </a:r>
            <a:endParaRPr lang="ru-RU" sz="1200" b="1" cap="all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ОБЩЕРОССИЙСКОЙ ОБЩЕСТВЕННОЙ</a:t>
            </a:r>
          </a:p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200" b="1" cap="all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ОРГАНИЗАЦИИ ИНВАЛИДОВ </a:t>
            </a:r>
            <a:endParaRPr lang="ru-RU" sz="1200" b="1" cap="all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БОЕВЫХ </a:t>
            </a:r>
            <a:r>
              <a:rPr lang="ru-RU" sz="1200" b="1" cap="all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ДЕЙСТВИЙ </a:t>
            </a:r>
            <a:endParaRPr lang="ru-RU" sz="1200" b="1" cap="all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 </a:t>
            </a:r>
          </a:p>
          <a:p>
            <a:pPr algn="ctr"/>
            <a:r>
              <a:rPr lang="ru-RU" sz="12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ВОЕННОЙ </a:t>
            </a:r>
            <a:r>
              <a:rPr lang="ru-RU" sz="1200" b="1" cap="all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СЛУЖБЫ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61" y="632059"/>
            <a:ext cx="1684582" cy="156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211959" y="2571750"/>
            <a:ext cx="36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/ факс: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(831) 225-00-25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7906" y="3003798"/>
            <a:ext cx="286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nroiva@mail.ru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522160" y="555526"/>
            <a:ext cx="40993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000" b="1" strike="noStrike" spc="-1" dirty="0">
                <a:solidFill>
                  <a:schemeClr val="tx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Проведенные мероприятия</a:t>
            </a:r>
            <a:endParaRPr lang="ru-RU" sz="2000" b="1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" name="Google Shape;241;p29"/>
          <p:cNvPicPr/>
          <p:nvPr/>
        </p:nvPicPr>
        <p:blipFill>
          <a:blip r:embed="rId2"/>
          <a:stretch/>
        </p:blipFill>
        <p:spPr>
          <a:xfrm>
            <a:off x="470520" y="4401000"/>
            <a:ext cx="1128600" cy="385560"/>
          </a:xfrm>
          <a:prstGeom prst="rect">
            <a:avLst/>
          </a:prstGeom>
          <a:ln w="0">
            <a:noFill/>
          </a:ln>
        </p:spPr>
      </p:pic>
      <p:sp>
        <p:nvSpPr>
          <p:cNvPr id="89" name="Google Shape;281;p 1"/>
          <p:cNvSpPr/>
          <p:nvPr/>
        </p:nvSpPr>
        <p:spPr>
          <a:xfrm>
            <a:off x="717153" y="1635646"/>
            <a:ext cx="7704856" cy="18507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проекта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совещания с представителями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ветеранских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сборника очерков о ветеранах боевых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 в Нижнем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сборника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уроков мужества и воинской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241;p29"/>
          <p:cNvPicPr/>
          <p:nvPr/>
        </p:nvPicPr>
        <p:blipFill>
          <a:blip r:embed="rId2"/>
          <a:stretch/>
        </p:blipFill>
        <p:spPr>
          <a:xfrm>
            <a:off x="470520" y="4401000"/>
            <a:ext cx="1128600" cy="385560"/>
          </a:xfrm>
          <a:prstGeom prst="rect">
            <a:avLst/>
          </a:prstGeom>
          <a:ln w="0">
            <a:noFill/>
          </a:ln>
        </p:spPr>
      </p:pic>
      <p:sp>
        <p:nvSpPr>
          <p:cNvPr id="89" name="Google Shape;281;p 1"/>
          <p:cNvSpPr/>
          <p:nvPr/>
        </p:nvSpPr>
        <p:spPr>
          <a:xfrm>
            <a:off x="717153" y="627534"/>
            <a:ext cx="7704856" cy="34563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выполнения мероприятий рабочего план-графика проведено: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активом ветеранских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осуществляющими свою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уставную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города Нижнего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Новгорода.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в городском доме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(17.10.23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г.),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офисном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НРОО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ОООИБД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(04.08.23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офисе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ОООРСВА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(13.09.23 г.);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После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подготовительных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работ, утверждения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дизайн-макета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сборника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переданы в типографию для 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издания. 25 октября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напечатан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выставки были закуплены необходимые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6 ноября выставка была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изготовлена;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в городском Доме ветеранов прошли презентации выставки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сборника;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10 октября по 30 ноября проведено 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 с учащимися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учреждений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</a:t>
            </a:r>
          </a:p>
          <a:p>
            <a:pPr algn="just"/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20000" y="61128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2400" b="1" strike="noStrike" spc="-1" dirty="0" smtClean="0">
                <a:solidFill>
                  <a:schemeClr val="tx1"/>
                </a:solidFill>
                <a:highlight>
                  <a:srgbClr val="EFEFE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П</a:t>
            </a:r>
            <a:r>
              <a:rPr lang="ru-RU" sz="2400" b="1" strike="noStrike" spc="-1" dirty="0" err="1" smtClean="0">
                <a:solidFill>
                  <a:schemeClr val="tx1"/>
                </a:solidFill>
                <a:highlight>
                  <a:srgbClr val="EFEFE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ечатная</a:t>
            </a:r>
            <a:r>
              <a:rPr lang="ru-RU" sz="2400" b="1" strike="noStrike" spc="-1" dirty="0" smtClean="0">
                <a:solidFill>
                  <a:schemeClr val="tx1"/>
                </a:solidFill>
                <a:highlight>
                  <a:srgbClr val="EFEFE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 </a:t>
            </a:r>
            <a:r>
              <a:rPr lang="ru-RU" sz="2400" b="1" strike="noStrike" spc="-1" dirty="0" smtClean="0">
                <a:solidFill>
                  <a:schemeClr val="tx1"/>
                </a:solidFill>
                <a:highlight>
                  <a:srgbClr val="EFEFE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продукция</a:t>
            </a:r>
            <a:r>
              <a:rPr lang="en-US" sz="2400" b="1" spc="-1" dirty="0">
                <a:solidFill>
                  <a:schemeClr val="tx1"/>
                </a:solidFill>
                <a:highlight>
                  <a:srgbClr val="EFEFE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 </a:t>
            </a:r>
            <a:r>
              <a:rPr lang="en-US" sz="2400" b="1" spc="-1" dirty="0" smtClean="0">
                <a:solidFill>
                  <a:schemeClr val="tx1"/>
                </a:solidFill>
                <a:highlight>
                  <a:srgbClr val="EFEFE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             </a:t>
            </a:r>
            <a:r>
              <a:rPr lang="ru-RU" sz="2400" b="1" strike="noStrike" spc="-1" dirty="0" smtClean="0">
                <a:solidFill>
                  <a:schemeClr val="tx1"/>
                </a:solidFill>
                <a:highlight>
                  <a:srgbClr val="EFEFE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</a:rPr>
              <a:t>Выставка </a:t>
            </a:r>
            <a:endParaRPr lang="ru-RU" sz="2400" b="0" strike="noStrike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Google Shape;248;p30"/>
          <p:cNvPicPr/>
          <p:nvPr/>
        </p:nvPicPr>
        <p:blipFill>
          <a:blip r:embed="rId2"/>
          <a:stretch/>
        </p:blipFill>
        <p:spPr>
          <a:xfrm>
            <a:off x="470520" y="4401000"/>
            <a:ext cx="1128600" cy="38556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27" y="1275606"/>
            <a:ext cx="3384376" cy="15223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51" y="2892271"/>
            <a:ext cx="3389552" cy="1524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75606"/>
            <a:ext cx="2344046" cy="3125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55576" y="843558"/>
            <a:ext cx="7703640" cy="3600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сборника и выставки в МБУ «Городской дом ветеранов»  </a:t>
            </a:r>
            <a:endParaRPr lang="ru-RU" sz="16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Google Shape;248;p30"/>
          <p:cNvPicPr/>
          <p:nvPr/>
        </p:nvPicPr>
        <p:blipFill>
          <a:blip r:embed="rId2"/>
          <a:stretch/>
        </p:blipFill>
        <p:spPr>
          <a:xfrm>
            <a:off x="470520" y="4401000"/>
            <a:ext cx="1128600" cy="385560"/>
          </a:xfrm>
          <a:prstGeom prst="rect">
            <a:avLst/>
          </a:prstGeom>
          <a:ln w="0"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75606"/>
            <a:ext cx="2286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75606"/>
            <a:ext cx="2286000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80730"/>
            <a:ext cx="2286000" cy="3048000"/>
          </a:xfrm>
          <a:prstGeom prst="rect">
            <a:avLst/>
          </a:prstGeom>
        </p:spPr>
      </p:pic>
      <p:sp>
        <p:nvSpPr>
          <p:cNvPr id="8" name="PlaceHolder 1"/>
          <p:cNvSpPr txBox="1">
            <a:spLocks/>
          </p:cNvSpPr>
          <p:nvPr/>
        </p:nvSpPr>
        <p:spPr>
          <a:xfrm>
            <a:off x="720000" y="483520"/>
            <a:ext cx="7703640" cy="288032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2400" b="1" kern="0" spc="-1" dirty="0" smtClean="0">
                <a:highlight>
                  <a:srgbClr val="EFEFE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endParaRPr lang="ru-RU" sz="2400" kern="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248;p30"/>
          <p:cNvPicPr/>
          <p:nvPr/>
        </p:nvPicPr>
        <p:blipFill>
          <a:blip r:embed="rId2"/>
          <a:stretch/>
        </p:blipFill>
        <p:spPr>
          <a:xfrm>
            <a:off x="470520" y="4401000"/>
            <a:ext cx="1128600" cy="385560"/>
          </a:xfrm>
          <a:prstGeom prst="rect">
            <a:avLst/>
          </a:prstGeom>
          <a:ln w="0">
            <a:noFill/>
          </a:ln>
        </p:spPr>
      </p:pic>
      <p:sp>
        <p:nvSpPr>
          <p:cNvPr id="6" name="Google Shape;281;p 1"/>
          <p:cNvSpPr/>
          <p:nvPr/>
        </p:nvSpPr>
        <p:spPr>
          <a:xfrm>
            <a:off x="693395" y="1131590"/>
            <a:ext cx="7704856" cy="29523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стало патриотическое воспитание детей, подростков, молодежи на примерах подвигов, совершенных их земляками при отстаивании интересов нашей Родины. За время реализации мероприятий проекта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благополучателями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более 2350 нижегородцев.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соответствие с поставленной целью, основной группой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проекта (98%) были учащиеся образовательных учреждений: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человек приняли участие в проведенных уроках мужества и воинской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славы;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учащихся ознакомились с материалами выставки во время ее нахождения в учебных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заведениях.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боевых действий (2%) были опрошены на предмет написания о них очерка в сборник. 50 из них стали героями очерков. Все ветераны получили по 2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сборника на безвозмездной основе.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3857" y="514876"/>
            <a:ext cx="2744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проекта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43048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97184" y="483518"/>
            <a:ext cx="7703640" cy="88035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мужества и воинской славы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учреждениях г. Н. Новгорода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Google Shape;248;p30"/>
          <p:cNvPicPr/>
          <p:nvPr/>
        </p:nvPicPr>
        <p:blipFill>
          <a:blip r:embed="rId2"/>
          <a:stretch/>
        </p:blipFill>
        <p:spPr>
          <a:xfrm>
            <a:off x="470520" y="4401000"/>
            <a:ext cx="1128600" cy="38556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93987"/>
            <a:ext cx="7298824" cy="28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1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248;p30"/>
          <p:cNvPicPr/>
          <p:nvPr/>
        </p:nvPicPr>
        <p:blipFill>
          <a:blip r:embed="rId2"/>
          <a:stretch/>
        </p:blipFill>
        <p:spPr>
          <a:xfrm>
            <a:off x="470520" y="4401000"/>
            <a:ext cx="1128600" cy="385560"/>
          </a:xfrm>
          <a:prstGeom prst="rect">
            <a:avLst/>
          </a:prstGeom>
          <a:ln w="0"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43558"/>
            <a:ext cx="3313461" cy="2485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43558"/>
            <a:ext cx="3313461" cy="248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248;p30"/>
          <p:cNvPicPr/>
          <p:nvPr/>
        </p:nvPicPr>
        <p:blipFill>
          <a:blip r:embed="rId2"/>
          <a:stretch/>
        </p:blipFill>
        <p:spPr>
          <a:xfrm>
            <a:off x="470520" y="4401000"/>
            <a:ext cx="1128600" cy="385560"/>
          </a:xfrm>
          <a:prstGeom prst="rect">
            <a:avLst/>
          </a:prstGeom>
          <a:ln w="0"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43558"/>
            <a:ext cx="7272808" cy="294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7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76EA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5353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76EA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5353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322</TotalTime>
  <Words>300</Words>
  <Application>Microsoft Office PowerPoint</Application>
  <PresentationFormat>Экран (16:9)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Представляет социальный проект «НИЖЕГОРОДЦЫ – ГЕРОИ СОВРЕМЕННОСТИ» </vt:lpstr>
      <vt:lpstr>Проведенные мероприятия</vt:lpstr>
      <vt:lpstr>Презентация PowerPoint</vt:lpstr>
      <vt:lpstr>Печатная продукция              Выставка </vt:lpstr>
      <vt:lpstr>сборника и выставки в МБУ «Городской дом ветеранов»  </vt:lpstr>
      <vt:lpstr>Презентация PowerPoint</vt:lpstr>
      <vt:lpstr>Уроки мужества и воинской славы  в образовательных учреждениях г. Н. Новгорода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проекта осуществлялось  по нескольким направлениям.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НРОО ООО ИБД и ВС</dc:creator>
  <cp:lastModifiedBy>Марина</cp:lastModifiedBy>
  <cp:revision>39</cp:revision>
  <dcterms:modified xsi:type="dcterms:W3CDTF">2023-12-12T12:07:17Z</dcterms:modified>
  <dc:language>ru-RU</dc:language>
</cp:coreProperties>
</file>